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63" r:id="rId1"/>
  </p:sldMasterIdLst>
  <p:notesMasterIdLst>
    <p:notesMasterId r:id="rId24"/>
  </p:notesMasterIdLst>
  <p:handoutMasterIdLst>
    <p:handoutMasterId r:id="rId25"/>
  </p:handoutMasterIdLst>
  <p:sldIdLst>
    <p:sldId id="257" r:id="rId2"/>
    <p:sldId id="309" r:id="rId3"/>
    <p:sldId id="302" r:id="rId4"/>
    <p:sldId id="259" r:id="rId5"/>
    <p:sldId id="261" r:id="rId6"/>
    <p:sldId id="262" r:id="rId7"/>
    <p:sldId id="263" r:id="rId8"/>
    <p:sldId id="295" r:id="rId9"/>
    <p:sldId id="298" r:id="rId10"/>
    <p:sldId id="296" r:id="rId11"/>
    <p:sldId id="264" r:id="rId12"/>
    <p:sldId id="258" r:id="rId13"/>
    <p:sldId id="303" r:id="rId14"/>
    <p:sldId id="297" r:id="rId15"/>
    <p:sldId id="307" r:id="rId16"/>
    <p:sldId id="308" r:id="rId17"/>
    <p:sldId id="304" r:id="rId18"/>
    <p:sldId id="299" r:id="rId19"/>
    <p:sldId id="301" r:id="rId20"/>
    <p:sldId id="305" r:id="rId21"/>
    <p:sldId id="300" r:id="rId22"/>
    <p:sldId id="306" r:id="rId2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0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0790E0A-0827-4BA1-A974-A7C9A2C1937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604F52-6FA2-4661-8A05-4BDB6FCADD3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CBBFEB-6D1B-41B2-932D-3707C62D1843}" type="datetimeFigureOut">
              <a:rPr lang="en-DE" smtClean="0"/>
              <a:t>20/10/2021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C44B2B-7C3B-4D6F-ABE7-74CA17A40EB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7C3E57-8A97-4BF1-805E-9B82927564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DFD2B-5F69-4EAE-A30B-FC4D768A5BC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19934271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3C5A69-068F-400D-BC3A-3C7A1FE12347}" type="datetimeFigureOut">
              <a:rPr lang="en-DE" smtClean="0"/>
              <a:t>20/10/2021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43EB7E-EF06-446C-BD65-1886478E2D9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0763630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6ECCE-340F-46D0-8F59-5C40BAFE3D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159068-BE93-4CFF-83B3-0760875236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B4D35F-0E3E-40EF-A1EB-E9AD89B6C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831FE-27B5-4B7F-B7FB-C195E2EADA32}" type="datetime1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707BBB-3044-4B0F-9422-BD0A94EA3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3FB7AD-1A0B-4F84-85EB-153F4D629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516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24C71-5D87-4F49-B650-AB2AB1A0E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02C75A-3562-40F4-80A9-376F86C2F2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E5B63C-C579-456F-A84E-949D38C84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9096B-1EDC-47A5-B3C7-4756B80AA3D0}" type="datetime1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DD1E59-5B96-42F6-ABC8-27F54B20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6B33B8-A55B-4F9D-BC92-4C3E9EC5A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540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1AC78B-46B6-4A96-B953-35CEE5617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29C259-438C-489A-932F-A193410FB7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D64A3-0D2C-4C4E-AB38-274920C69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97C1-5F4A-466D-8BBC-33320F819450}" type="datetime1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B046A-6727-4963-9060-55EC22F00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A84456-4732-4B8F-BADE-1F0591F81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078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F7C62-9FCE-46A2-A3ED-64F8ECF6A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5A90E-8C48-4082-BBE0-3A63F722FB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CB3941-66FF-4E1A-B715-EDE02E6E6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E9D30-B319-4881-8496-2E0BD184997D}" type="datetime1">
              <a:rPr lang="en-US" smtClean="0"/>
              <a:t>10/20/2021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C9325-28FF-41B2-B099-C9686FFBB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0E699-16A2-49B8-B6D7-72E4CAD82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870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DFD2B-7581-49A4-83C0-A284405C3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BEDEE4-EF2E-4808-8308-281D004E72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46497-4FA0-40BB-A4D6-D1F64D030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CCA87-D330-453B-BA1C-1CC8517B9EC6}" type="datetime1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9E2562-D68D-47FC-AB0A-8F1FB258B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A1C68-F38C-44BA-8DE4-56DD3769E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447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CA439-4968-43C6-B759-94DF142E8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334C6-31A1-4AF3-8E06-A7D7060BE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6F64B9-A8D8-43B7-841C-AB2401FFD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AD2D17-0032-407C-A105-408E9573C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3F708-77B3-43F3-8213-EE9D6808B6CE}" type="datetime1">
              <a:rPr lang="en-US" smtClean="0"/>
              <a:t>10/20/2021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A77BF3-0C61-49AA-BE45-C5AC7D797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39C669-56E4-41AB-B412-CB9F289FD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085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91A77-4385-4211-903A-E6B37446B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DD0ABC-3B26-4200-AE8E-A329B020D1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EEF5D-CB72-42C7-A389-88A9E6CA15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5B1F44-B36A-474B-8CE3-8FB0DC8232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C76A2C-8CC9-401C-A5B3-0967FD3EF8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ACA4E0-1BEB-427B-B564-C1258ED33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80A9D-C419-4057-91AD-14A2B5333FC0}" type="datetime1">
              <a:rPr lang="en-US" smtClean="0"/>
              <a:t>10/20/2021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0FB19D-00FA-4A33-B466-FA27F94C6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2CE08D-BA5D-4341-AD88-11900EB92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468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E5DFC-8378-457A-A706-6A3CE1984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A0D2DF-981D-463D-A090-A714DC60C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FC035-B3C6-4D6C-B814-FC42F30BB17B}" type="datetime1">
              <a:rPr lang="en-US" smtClean="0"/>
              <a:t>10/20/2021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3C9AD0-220E-4474-9C0E-56EE89E1D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B21829-D132-4D6C-9DF1-0E7B46F96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025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BB1885-FABF-4121-BBBF-477E8E967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F373D-65D1-41D3-A46A-820B4942555E}" type="datetime1">
              <a:rPr lang="en-US" smtClean="0"/>
              <a:t>10/20/2021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57D4C6-0121-4C72-8088-226E01C21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F4EB4B-5791-4705-9570-2D65182EB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502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05FAE-F89A-49FF-8787-DB8FCB90D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81413-BFF0-498C-A89B-88FD6A43F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890D01-1ECE-4AFA-899F-E8447918B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F10206-19D8-494F-88EB-CA689CAAE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19638-727C-412D-B725-F933B4D6483A}" type="datetime1">
              <a:rPr lang="en-US" smtClean="0"/>
              <a:t>10/20/2021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EBE5AF-B47D-418E-8285-9DE0258DD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54A246-1C05-4D50-96B0-4F590820D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329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202F0-D442-4970-BFC1-28C759CEE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0E25A0-5C59-455C-AA85-959B6E55E6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852246-C5DB-4200-8EAB-1E68931339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BF04ED-EC8D-4624-9E9E-B5DE205A5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EAE46-6039-4AB5-B0BB-567F8EFB51A9}" type="datetime1">
              <a:rPr lang="en-US" smtClean="0"/>
              <a:t>10/20/2021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72ADA2-ADD2-4FA5-8BD6-57F7BDD58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7B806E-5520-4DEB-ACC7-E18B1FF92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50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2B6045-0607-40F5-AE29-6A9911651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D707F3-FC7D-45B9-AF86-EC7C026EB7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BFAF8D-56DF-4CE8-94A9-F550A30B41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59C5B-CE7F-4B7D-8F40-D1A7F9D937ED}" type="datetime1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DF3729-727F-4387-AD79-9A95821387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5C920-0020-46F9-9D4B-AD58E723E5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807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68" r:id="rId5"/>
    <p:sldLayoutId id="2147483769" r:id="rId6"/>
    <p:sldLayoutId id="2147483770" r:id="rId7"/>
    <p:sldLayoutId id="2147483771" r:id="rId8"/>
    <p:sldLayoutId id="2147483772" r:id="rId9"/>
    <p:sldLayoutId id="2147483773" r:id="rId10"/>
    <p:sldLayoutId id="2147483774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labstreaminglayer.readthedocs.io/info/supported_devices.html" TargetMode="External"/><Relationship Id="rId2" Type="http://schemas.openxmlformats.org/officeDocument/2006/relationships/hyperlink" Target="https://github.com/sccn/labstreaminglayer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rain-products" TargetMode="External"/><Relationship Id="rId7" Type="http://schemas.openxmlformats.org/officeDocument/2006/relationships/image" Target="../media/image2.png"/><Relationship Id="rId2" Type="http://schemas.openxmlformats.org/officeDocument/2006/relationships/hyperlink" Target="https://github.com/sccn/labstreaminglaye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rainproducts.com/downloads.php?kid=40&amp;tab=3" TargetMode="External"/><Relationship Id="rId5" Type="http://schemas.openxmlformats.org/officeDocument/2006/relationships/hyperlink" Target="https://labstreaminglayer.readthedocs.io/info/getting_started.html" TargetMode="External"/><Relationship Id="rId4" Type="http://schemas.openxmlformats.org/officeDocument/2006/relationships/hyperlink" Target="https://github.com/sccn/xdf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sccn/labstreaminglayer/tree/master/LSL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Diademics-Pty-Ltd/BrainProducts_BCI_Event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uzannedikker.net/projects" TargetMode="Externa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d64SeneJpgY?feature=oembed" TargetMode="External"/><Relationship Id="rId6" Type="http://schemas.openxmlformats.org/officeDocument/2006/relationships/image" Target="../media/image16.jpeg"/><Relationship Id="rId5" Type="http://schemas.openxmlformats.org/officeDocument/2006/relationships/image" Target="../media/image15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4BAC70-94B9-41FC-BE47-84025A671DD7}"/>
              </a:ext>
            </a:extLst>
          </p:cNvPr>
          <p:cNvSpPr txBox="1"/>
          <p:nvPr/>
        </p:nvSpPr>
        <p:spPr>
          <a:xfrm>
            <a:off x="1101089" y="936010"/>
            <a:ext cx="998982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latin typeface="Univers" panose="020B0503020202020204" pitchFamily="34" charset="0"/>
              </a:rPr>
              <a:t>LSL Part 1:</a:t>
            </a:r>
          </a:p>
          <a:p>
            <a:pPr algn="ctr"/>
            <a:r>
              <a:rPr lang="en-US" sz="6000" dirty="0">
                <a:latin typeface="Univers" panose="020B0503020202020204" pitchFamily="34" charset="0"/>
              </a:rPr>
              <a:t>Overview</a:t>
            </a:r>
            <a:endParaRPr lang="en-DE" sz="6000" dirty="0">
              <a:latin typeface="Univers" panose="020B0503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10610C-0083-4EE6-A651-F395E810596E}"/>
              </a:ext>
            </a:extLst>
          </p:cNvPr>
          <p:cNvSpPr txBox="1"/>
          <p:nvPr/>
        </p:nvSpPr>
        <p:spPr>
          <a:xfrm>
            <a:off x="4766469" y="4961983"/>
            <a:ext cx="2659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David Medine 20/10/2021</a:t>
            </a:r>
            <a:endParaRPr lang="en-DE" dirty="0"/>
          </a:p>
        </p:txBody>
      </p:sp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29BF7DF9-AE0A-4485-A1FE-AF17ADC17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79" y="5331315"/>
            <a:ext cx="1410021" cy="1270289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8AAAD17-5AEC-444F-9B10-260010132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2021 </a:t>
            </a:r>
            <a:r>
              <a:rPr lang="en-US" dirty="0" err="1"/>
              <a:t>Diademics</a:t>
            </a:r>
            <a:r>
              <a:rPr lang="en-US" dirty="0"/>
              <a:t> Pty Ltd</a:t>
            </a:r>
          </a:p>
        </p:txBody>
      </p:sp>
    </p:spTree>
    <p:extLst>
      <p:ext uri="{BB962C8B-B14F-4D97-AF65-F5344CB8AC3E}">
        <p14:creationId xmlns:p14="http://schemas.microsoft.com/office/powerpoint/2010/main" val="1828833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Is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In the last decade, LSL has grown immensely: </a:t>
            </a:r>
          </a:p>
          <a:p>
            <a:r>
              <a:rPr lang="en-US" dirty="0">
                <a:latin typeface="Univers" panose="020B0503020202020204" pitchFamily="34" charset="0"/>
              </a:rPr>
              <a:t>The </a:t>
            </a:r>
            <a:r>
              <a:rPr lang="en-US" dirty="0">
                <a:latin typeface="Univers" panose="020B0503020202020204" pitchFamily="34" charset="0"/>
                <a:hlinkClick r:id="rId2"/>
              </a:rPr>
              <a:t>github</a:t>
            </a:r>
            <a:r>
              <a:rPr lang="en-US" dirty="0">
                <a:latin typeface="Univers" panose="020B0503020202020204" pitchFamily="34" charset="0"/>
              </a:rPr>
              <a:t> repository (as of this week) gets ~40 clones and ~2000 views/week  </a:t>
            </a:r>
          </a:p>
          <a:p>
            <a:r>
              <a:rPr lang="en-US" dirty="0">
                <a:latin typeface="Univers" panose="020B0503020202020204" pitchFamily="34" charset="0"/>
              </a:rPr>
              <a:t>The underlying C++ library is actively maintained to conform to modern standards as are most of the over-lying </a:t>
            </a:r>
            <a:r>
              <a:rPr lang="en-US">
                <a:latin typeface="Univers" panose="020B0503020202020204" pitchFamily="34" charset="0"/>
              </a:rPr>
              <a:t>language interfaces. </a:t>
            </a:r>
            <a:endParaRPr lang="en-US" dirty="0">
              <a:latin typeface="Univers" panose="020B0503020202020204" pitchFamily="34" charset="0"/>
            </a:endParaRPr>
          </a:p>
          <a:p>
            <a:r>
              <a:rPr lang="en-US" dirty="0">
                <a:latin typeface="Univers" panose="020B0503020202020204" pitchFamily="34" charset="0"/>
              </a:rPr>
              <a:t>LSL is used not only by academic scientists but also by researchers for institutions such as NASA and Facebook</a:t>
            </a:r>
          </a:p>
          <a:p>
            <a:r>
              <a:rPr lang="en-US" dirty="0">
                <a:latin typeface="Univers" panose="020B0503020202020204" pitchFamily="34" charset="0"/>
              </a:rPr>
              <a:t> There are nearly 100 (known) supported hardware devices listed on the LSL </a:t>
            </a:r>
            <a:r>
              <a:rPr lang="en-US" dirty="0">
                <a:latin typeface="Univers" panose="020B0503020202020204" pitchFamily="34" charset="0"/>
                <a:hlinkClick r:id="rId3"/>
              </a:rPr>
              <a:t>documentation</a:t>
            </a:r>
            <a:r>
              <a:rPr lang="en-US" dirty="0">
                <a:latin typeface="Univers" panose="020B0503020202020204" pitchFamily="34" charset="0"/>
              </a:rPr>
              <a:t> page.</a:t>
            </a: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953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Is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Why would I need LSL?</a:t>
            </a:r>
          </a:p>
          <a:p>
            <a:r>
              <a:rPr lang="en-US" dirty="0">
                <a:latin typeface="Univers" panose="020B0503020202020204" pitchFamily="34" charset="0"/>
              </a:rPr>
              <a:t>LSL provides the following: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a standardized protocol to stream data reliably from device to device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built in synchronization functionality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APIs in many popular programming languages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pre-compiled binaries of most apps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thorough documentation, many example programs, active developer community</a:t>
            </a:r>
          </a:p>
          <a:p>
            <a:endParaRPr lang="en-US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3052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Is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Univers" panose="020B0503020202020204" pitchFamily="34" charset="0"/>
              </a:rPr>
              <a:t>Summary: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LSL was created specifically to solve the problem of reliably and easily collecting and synchronizing multi-modal data.	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But, LSL was also made to be a general-purpose data-streaming service.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BCI applications were always part of LSL’s intended use.</a:t>
            </a:r>
            <a:endParaRPr lang="en-DE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753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4BAC70-94B9-41FC-BE47-84025A671DD7}"/>
              </a:ext>
            </a:extLst>
          </p:cNvPr>
          <p:cNvSpPr txBox="1"/>
          <p:nvPr/>
        </p:nvSpPr>
        <p:spPr>
          <a:xfrm>
            <a:off x="1101090" y="2182505"/>
            <a:ext cx="99898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Univers" panose="020B0503020202020204" pitchFamily="34" charset="0"/>
              </a:rPr>
              <a:t>Where Can I Get LSL?</a:t>
            </a:r>
            <a:endParaRPr lang="en-DE" sz="6000" dirty="0">
              <a:latin typeface="Univers" panose="020B0503020202020204" pitchFamily="34" charset="0"/>
            </a:endParaRPr>
          </a:p>
        </p:txBody>
      </p:sp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29BF7DF9-AE0A-4485-A1FE-AF17ADC17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79" y="5331315"/>
            <a:ext cx="1410021" cy="127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552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Where Can I Get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Univers" panose="020B0503020202020204" pitchFamily="34" charset="0"/>
              </a:rPr>
              <a:t>Some important links: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The </a:t>
            </a:r>
            <a:r>
              <a:rPr lang="en-US" dirty="0" err="1">
                <a:latin typeface="Univers" panose="020B0503020202020204" pitchFamily="34" charset="0"/>
              </a:rPr>
              <a:t>labstreaminglayer</a:t>
            </a:r>
            <a:r>
              <a:rPr lang="en-US" dirty="0">
                <a:latin typeface="Univers" panose="020B0503020202020204" pitchFamily="34" charset="0"/>
              </a:rPr>
              <a:t> master repository: </a:t>
            </a:r>
            <a:r>
              <a:rPr lang="en-US" dirty="0">
                <a:latin typeface="Univers" panose="020B0503020202020204" pitchFamily="34" charset="0"/>
                <a:hlinkClick r:id="rId2"/>
              </a:rPr>
              <a:t>https://github.com/sccn/labstreaminglayer</a:t>
            </a:r>
            <a:endParaRPr lang="en-US" dirty="0">
              <a:latin typeface="Univers" panose="020B0503020202020204" pitchFamily="34" charset="0"/>
            </a:endParaRPr>
          </a:p>
          <a:p>
            <a:pPr lvl="1"/>
            <a:r>
              <a:rPr lang="en-US" dirty="0">
                <a:latin typeface="Univers" panose="020B0503020202020204" pitchFamily="34" charset="0"/>
              </a:rPr>
              <a:t>The Brain Products LSL connector repositories: </a:t>
            </a:r>
            <a:r>
              <a:rPr lang="en-US" dirty="0">
                <a:latin typeface="Univers" panose="020B0503020202020204" pitchFamily="34" charset="0"/>
                <a:hlinkClick r:id="rId3"/>
              </a:rPr>
              <a:t>https://github.com/brain-products</a:t>
            </a:r>
            <a:endParaRPr lang="en-US" dirty="0">
              <a:latin typeface="Univers" panose="020B0503020202020204" pitchFamily="34" charset="0"/>
            </a:endParaRPr>
          </a:p>
          <a:p>
            <a:pPr lvl="1"/>
            <a:r>
              <a:rPr lang="en-US" dirty="0">
                <a:latin typeface="Univers" panose="020B0503020202020204" pitchFamily="34" charset="0"/>
              </a:rPr>
              <a:t>The XDF repository: </a:t>
            </a:r>
            <a:r>
              <a:rPr lang="en-US" dirty="0">
                <a:latin typeface="Univers" panose="020B0503020202020204" pitchFamily="34" charset="0"/>
                <a:hlinkClick r:id="rId4"/>
              </a:rPr>
              <a:t>https://github.com/sccn/xdf</a:t>
            </a:r>
            <a:endParaRPr lang="en-US" dirty="0">
              <a:latin typeface="Univers" panose="020B0503020202020204" pitchFamily="34" charset="0"/>
            </a:endParaRPr>
          </a:p>
          <a:p>
            <a:pPr lvl="1"/>
            <a:r>
              <a:rPr lang="en-US" dirty="0">
                <a:latin typeface="Univers" panose="020B0503020202020204" pitchFamily="34" charset="0"/>
              </a:rPr>
              <a:t>LSL </a:t>
            </a:r>
            <a:r>
              <a:rPr lang="en-US" dirty="0" err="1">
                <a:latin typeface="Univers" panose="020B0503020202020204" pitchFamily="34" charset="0"/>
              </a:rPr>
              <a:t>Readthedocs</a:t>
            </a:r>
            <a:r>
              <a:rPr lang="en-US" dirty="0">
                <a:latin typeface="Univers" panose="020B0503020202020204" pitchFamily="34" charset="0"/>
              </a:rPr>
              <a:t>: </a:t>
            </a:r>
            <a:r>
              <a:rPr lang="en-US" dirty="0">
                <a:latin typeface="Univers" panose="020B0503020202020204" pitchFamily="34" charset="0"/>
                <a:hlinkClick r:id="rId5"/>
              </a:rPr>
              <a:t>https://labstreaminglayer.readthedocs.io/info/getting_started.html</a:t>
            </a:r>
            <a:endParaRPr lang="en-US" dirty="0">
              <a:latin typeface="Univers" panose="020B0503020202020204" pitchFamily="34" charset="0"/>
            </a:endParaRPr>
          </a:p>
          <a:p>
            <a:pPr lvl="1"/>
            <a:r>
              <a:rPr lang="en-US" dirty="0">
                <a:latin typeface="Univers" panose="020B0503020202020204" pitchFamily="34" charset="0"/>
              </a:rPr>
              <a:t>Brain Vision LSL Viewer: </a:t>
            </a:r>
            <a:r>
              <a:rPr lang="en-US" dirty="0">
                <a:latin typeface="Univers" panose="020B0503020202020204" pitchFamily="34" charset="0"/>
                <a:hlinkClick r:id="rId6"/>
              </a:rPr>
              <a:t>https://www.brainproducts.com/downloads.php?kid=40&amp;tab=3</a:t>
            </a:r>
            <a:endParaRPr lang="en-US" dirty="0">
              <a:latin typeface="Univers" panose="020B0503020202020204" pitchFamily="34" charset="0"/>
            </a:endParaRPr>
          </a:p>
          <a:p>
            <a:pPr lvl="1"/>
            <a:endParaRPr lang="en-DE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1355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Where Can I Get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n-US" dirty="0">
                <a:latin typeface="Univers" panose="020B0503020202020204" pitchFamily="34" charset="0"/>
              </a:rPr>
              <a:t>The LSL Python API is available via pip: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40B34F70-CAEE-4BD2-9E8E-4422979C01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582" y="2171173"/>
            <a:ext cx="8716836" cy="453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7639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Where Can I Get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The rest of the LSL APIs need to be downloaded from </a:t>
            </a:r>
            <a:r>
              <a:rPr lang="en-US" dirty="0" err="1">
                <a:latin typeface="Univers" panose="020B0503020202020204" pitchFamily="34" charset="0"/>
              </a:rPr>
              <a:t>github</a:t>
            </a:r>
            <a:r>
              <a:rPr lang="en-US" dirty="0">
                <a:latin typeface="Univers" panose="020B0503020202020204" pitchFamily="34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  <a:hlinkClick r:id="rId2"/>
              </a:rPr>
              <a:t>https://github.com/sccn/labstreaminglayer/tree/master/LSL</a:t>
            </a:r>
            <a:endParaRPr lang="en-US" dirty="0">
              <a:latin typeface="Univers" panose="020B0503020202020204" pitchFamily="34" charset="0"/>
            </a:endParaRPr>
          </a:p>
          <a:p>
            <a:pPr marL="0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We would like to make </a:t>
            </a:r>
            <a:r>
              <a:rPr lang="en-US" dirty="0" err="1">
                <a:latin typeface="Univers" panose="020B0503020202020204" pitchFamily="34" charset="0"/>
              </a:rPr>
              <a:t>liblsl-Csharp</a:t>
            </a:r>
            <a:r>
              <a:rPr lang="en-US" dirty="0">
                <a:latin typeface="Univers" panose="020B0503020202020204" pitchFamily="34" charset="0"/>
              </a:rPr>
              <a:t> available via </a:t>
            </a:r>
            <a:r>
              <a:rPr lang="en-US" dirty="0" err="1">
                <a:latin typeface="Univers" panose="020B0503020202020204" pitchFamily="34" charset="0"/>
              </a:rPr>
              <a:t>nuget</a:t>
            </a:r>
            <a:r>
              <a:rPr lang="en-US" dirty="0">
                <a:latin typeface="Univers" panose="020B0503020202020204" pitchFamily="34" charset="0"/>
              </a:rPr>
              <a:t>, but this is a bit tricky (also I want to complete overhaul the API at some point). </a:t>
            </a:r>
          </a:p>
          <a:p>
            <a:pPr marL="0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(Walkthroughs for getting started with </a:t>
            </a:r>
            <a:r>
              <a:rPr lang="en-US" dirty="0" err="1">
                <a:latin typeface="Univers" panose="020B0503020202020204" pitchFamily="34" charset="0"/>
              </a:rPr>
              <a:t>liblsl</a:t>
            </a:r>
            <a:r>
              <a:rPr lang="en-US" dirty="0">
                <a:latin typeface="Univers" panose="020B0503020202020204" pitchFamily="34" charset="0"/>
              </a:rPr>
              <a:t>, </a:t>
            </a:r>
            <a:r>
              <a:rPr lang="en-US" dirty="0" err="1">
                <a:latin typeface="Univers" panose="020B0503020202020204" pitchFamily="34" charset="0"/>
              </a:rPr>
              <a:t>liblsl</a:t>
            </a:r>
            <a:r>
              <a:rPr lang="en-US" dirty="0">
                <a:latin typeface="Univers" panose="020B0503020202020204" pitchFamily="34" charset="0"/>
              </a:rPr>
              <a:t>-Python, </a:t>
            </a:r>
            <a:r>
              <a:rPr lang="en-US" dirty="0" err="1">
                <a:latin typeface="Univers" panose="020B0503020202020204" pitchFamily="34" charset="0"/>
              </a:rPr>
              <a:t>liblsl-Matlab</a:t>
            </a:r>
            <a:r>
              <a:rPr lang="en-US" dirty="0">
                <a:latin typeface="Univers" panose="020B0503020202020204" pitchFamily="34" charset="0"/>
              </a:rPr>
              <a:t>, and </a:t>
            </a:r>
            <a:r>
              <a:rPr lang="en-US" dirty="0" err="1">
                <a:latin typeface="Univers" panose="020B0503020202020204" pitchFamily="34" charset="0"/>
              </a:rPr>
              <a:t>liblsl-Csharp</a:t>
            </a:r>
            <a:r>
              <a:rPr lang="en-US" dirty="0">
                <a:latin typeface="Univers" panose="020B0503020202020204" pitchFamily="34" charset="0"/>
              </a:rPr>
              <a:t>)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3535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4BAC70-94B9-41FC-BE47-84025A671DD7}"/>
              </a:ext>
            </a:extLst>
          </p:cNvPr>
          <p:cNvSpPr txBox="1"/>
          <p:nvPr/>
        </p:nvSpPr>
        <p:spPr>
          <a:xfrm>
            <a:off x="1101090" y="2182505"/>
            <a:ext cx="99898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Univers" panose="020B0503020202020204" pitchFamily="34" charset="0"/>
              </a:rPr>
              <a:t>What Can be Done with LSL?</a:t>
            </a:r>
            <a:endParaRPr lang="en-DE" sz="6000" dirty="0">
              <a:latin typeface="Univers" panose="020B0503020202020204" pitchFamily="34" charset="0"/>
            </a:endParaRPr>
          </a:p>
        </p:txBody>
      </p:sp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29BF7DF9-AE0A-4485-A1FE-AF17ADC17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79" y="5331315"/>
            <a:ext cx="1410021" cy="127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746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Can be Done with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810" y="1825625"/>
            <a:ext cx="3987586" cy="4351338"/>
          </a:xfrm>
        </p:spPr>
        <p:txBody>
          <a:bodyPr>
            <a:normAutofit fontScale="85000" lnSpcReduction="10000"/>
          </a:bodyPr>
          <a:lstStyle/>
          <a:p>
            <a:pPr marL="457200" lvl="1" indent="0">
              <a:buNone/>
            </a:pPr>
            <a:r>
              <a:rPr lang="en-US" dirty="0">
                <a:latin typeface="Univers" panose="020B0503020202020204" pitchFamily="34" charset="0"/>
              </a:rPr>
              <a:t>The Large Scale Experiment: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r>
              <a:rPr lang="en-US" dirty="0">
                <a:latin typeface="Univers" panose="020B0503020202020204" pitchFamily="34" charset="0"/>
              </a:rPr>
              <a:t>A multi-player, highly complex cooperative driving task to investigate the feasibility of running classic BCI classifications in a ‘real-world’ scenario.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r>
              <a:rPr lang="en-US" sz="1900" dirty="0">
                <a:latin typeface="Browallia New" panose="020B0502040204020203" pitchFamily="34" charset="-34"/>
                <a:cs typeface="Browallia New" panose="020B0502040204020203" pitchFamily="34" charset="-34"/>
              </a:rPr>
              <a:t>Shih, Victor, et al. "Predicting decision accuracy and certainty in complex brain-machine interactions." </a:t>
            </a:r>
            <a:r>
              <a:rPr lang="en-US" sz="1900" i="1" dirty="0">
                <a:latin typeface="Browallia New" panose="020B0502040204020203" pitchFamily="34" charset="-34"/>
                <a:cs typeface="Browallia New" panose="020B0502040204020203" pitchFamily="34" charset="-34"/>
              </a:rPr>
              <a:t>2016 IEEE International Conference on Systems, Man, and Cybernetics (SMC)</a:t>
            </a:r>
            <a:r>
              <a:rPr lang="en-US" sz="1900" dirty="0">
                <a:latin typeface="Browallia New" panose="020B0502040204020203" pitchFamily="34" charset="-34"/>
                <a:cs typeface="Browallia New" panose="020B0502040204020203" pitchFamily="34" charset="-34"/>
              </a:rPr>
              <a:t>. IEEE, 2016.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endParaRPr lang="en-DE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991853CF-0A1A-4E4A-807D-1E53FFA851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7396" y="1825625"/>
            <a:ext cx="7464794" cy="43513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24B84E6-DD58-4A3B-A415-92DE4230BE20}"/>
              </a:ext>
            </a:extLst>
          </p:cNvPr>
          <p:cNvSpPr txBox="1"/>
          <p:nvPr/>
        </p:nvSpPr>
        <p:spPr>
          <a:xfrm>
            <a:off x="10212454" y="6172582"/>
            <a:ext cx="16097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Courtesy of Christian </a:t>
            </a:r>
            <a:r>
              <a:rPr lang="en-US" sz="1000" dirty="0" err="1"/>
              <a:t>Kothe</a:t>
            </a:r>
            <a:endParaRPr lang="en-AU" sz="1000" dirty="0"/>
          </a:p>
        </p:txBody>
      </p:sp>
    </p:spTree>
    <p:extLst>
      <p:ext uri="{BB962C8B-B14F-4D97-AF65-F5344CB8AC3E}">
        <p14:creationId xmlns:p14="http://schemas.microsoft.com/office/powerpoint/2010/main" val="14790766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Can be Done with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810" y="1825625"/>
            <a:ext cx="3987586" cy="4351338"/>
          </a:xfrm>
        </p:spPr>
        <p:txBody>
          <a:bodyPr>
            <a:normAutofit fontScale="92500" lnSpcReduction="20000"/>
          </a:bodyPr>
          <a:lstStyle/>
          <a:p>
            <a:pPr marL="457200" lvl="1" indent="0">
              <a:buNone/>
            </a:pPr>
            <a:r>
              <a:rPr lang="en-US" dirty="0">
                <a:latin typeface="Univers" panose="020B0503020202020204" pitchFamily="34" charset="0"/>
              </a:rPr>
              <a:t>The Audio Maze: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r>
              <a:rPr lang="en-US" dirty="0">
                <a:latin typeface="Univers" panose="020B0503020202020204" pitchFamily="34" charset="0"/>
              </a:rPr>
              <a:t>A mixed-reality spatial navigation experiment. The experiment is controlled via LSL messaging while multi-modal data is simultaneously collected.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r>
              <a:rPr lang="en-US" sz="19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Miyakoshi, Makoto, et al. "The </a:t>
            </a:r>
            <a:r>
              <a:rPr lang="en-US" sz="1900" dirty="0" err="1">
                <a:latin typeface="Browallia New" panose="020B0604020202020204" pitchFamily="34" charset="-34"/>
                <a:cs typeface="Browallia New" panose="020B0604020202020204" pitchFamily="34" charset="-34"/>
              </a:rPr>
              <a:t>AudioMaze</a:t>
            </a:r>
            <a:r>
              <a:rPr lang="en-US" sz="19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: An EEG and motion capture study of human spatial navigation in sparse augmented reality." </a:t>
            </a:r>
            <a:r>
              <a:rPr lang="en-US" sz="1900" i="1" dirty="0">
                <a:latin typeface="Browallia New" panose="020B0604020202020204" pitchFamily="34" charset="-34"/>
                <a:cs typeface="Browallia New" panose="020B0604020202020204" pitchFamily="34" charset="-34"/>
              </a:rPr>
              <a:t>European Journal of Neuroscience</a:t>
            </a:r>
            <a:r>
              <a:rPr lang="en-US" sz="19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 (2021).</a:t>
            </a:r>
          </a:p>
          <a:p>
            <a:pPr marL="457200" lvl="1" indent="0">
              <a:buNone/>
            </a:pPr>
            <a:endParaRPr lang="en-DE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04017AAE-DECC-4643-9CC0-FA2806B5F7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1103" y="2528800"/>
            <a:ext cx="7131087" cy="2675113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F48668AD-CEEE-4327-879A-2D220BB67A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6125" y="1690688"/>
            <a:ext cx="5547956" cy="435133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6483F90-6139-4B2C-AEF2-12E8E2849BFD}"/>
              </a:ext>
            </a:extLst>
          </p:cNvPr>
          <p:cNvSpPr txBox="1"/>
          <p:nvPr/>
        </p:nvSpPr>
        <p:spPr>
          <a:xfrm>
            <a:off x="10267959" y="6091751"/>
            <a:ext cx="17732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Courtesy of Makoto Miyakoshi</a:t>
            </a:r>
            <a:endParaRPr lang="en-AU" sz="1000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B329BA3-AD48-4AB5-9A4B-CC142B682B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2134" y="1654087"/>
            <a:ext cx="6412446" cy="502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555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>
                <a:latin typeface="Univers" panose="020B0503020202020204" pitchFamily="34" charset="0"/>
              </a:rPr>
              <a:t>Preamble</a:t>
            </a:r>
            <a:endParaRPr lang="en-DE" dirty="0">
              <a:latin typeface="Univers" panose="020B0503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All materials presented are available for download on </a:t>
            </a:r>
            <a:r>
              <a:rPr lang="en-US" dirty="0" err="1">
                <a:latin typeface="Univers" panose="020B0503020202020204" pitchFamily="34" charset="0"/>
              </a:rPr>
              <a:t>github</a:t>
            </a:r>
            <a:r>
              <a:rPr lang="en-US" dirty="0">
                <a:latin typeface="Univers" panose="020B0503020202020204" pitchFamily="34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  <a:hlinkClick r:id="rId2"/>
              </a:rPr>
              <a:t>https://github.com/Diademics-Pty-Ltd/BrainProducts_BCI_Event</a:t>
            </a:r>
            <a:endParaRPr lang="en-US" dirty="0">
              <a:latin typeface="Univers" panose="020B0503020202020204" pitchFamily="34" charset="0"/>
            </a:endParaRPr>
          </a:p>
          <a:p>
            <a:pPr marL="0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You may contact me by email </a:t>
            </a:r>
            <a:r>
              <a:rPr lang="en-US">
                <a:latin typeface="Univers" panose="020B0503020202020204" pitchFamily="34" charset="0"/>
              </a:rPr>
              <a:t>at </a:t>
            </a:r>
            <a:r>
              <a:rPr lang="en-US" dirty="0">
                <a:latin typeface="Univers" panose="020B0503020202020204" pitchFamily="34" charset="0"/>
              </a:rPr>
              <a:t>d</a:t>
            </a:r>
            <a:r>
              <a:rPr lang="en-US">
                <a:latin typeface="Univers" panose="020B0503020202020204" pitchFamily="34" charset="0"/>
              </a:rPr>
              <a:t>avid</a:t>
            </a:r>
            <a:r>
              <a:rPr lang="en-US" dirty="0" err="1">
                <a:latin typeface="Univers" panose="020B0503020202020204" pitchFamily="34" charset="0"/>
              </a:rPr>
              <a:t>.medine@</a:t>
            </a:r>
            <a:r>
              <a:rPr lang="en-US" err="1">
                <a:latin typeface="Univers" panose="020B0503020202020204" pitchFamily="34" charset="0"/>
              </a:rPr>
              <a:t>diademics</a:t>
            </a:r>
            <a:r>
              <a:rPr lang="en-US">
                <a:latin typeface="Univers" panose="020B0503020202020204" pitchFamily="34" charset="0"/>
              </a:rPr>
              <a:t>.com</a:t>
            </a:r>
            <a:endParaRPr lang="en-US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3514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Can be Done with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810" y="1825625"/>
            <a:ext cx="3987586" cy="4351338"/>
          </a:xfrm>
        </p:spPr>
        <p:txBody>
          <a:bodyPr>
            <a:normAutofit fontScale="92500" lnSpcReduction="20000"/>
          </a:bodyPr>
          <a:lstStyle/>
          <a:p>
            <a:pPr marL="457200" lvl="1" indent="0">
              <a:buNone/>
            </a:pPr>
            <a:r>
              <a:rPr lang="en-US" dirty="0">
                <a:latin typeface="Univers" panose="020B0503020202020204" pitchFamily="34" charset="0"/>
              </a:rPr>
              <a:t>Evaluating Virtual Reality Experience: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r>
              <a:rPr lang="en-US" dirty="0">
                <a:latin typeface="Univers" panose="020B0503020202020204" pitchFamily="34" charset="0"/>
              </a:rPr>
              <a:t>A recent publication in CHI showing how EEG can inform haptic feedback in VR environments..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r>
              <a:rPr lang="en-US" sz="21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Gehrke, Lukas, et al. "Detecting visuo-haptic mismatches in virtual reality using the prediction error negativity of event-related brain potentials." </a:t>
            </a:r>
            <a:r>
              <a:rPr lang="en-US" sz="2100" i="1" dirty="0">
                <a:latin typeface="Browallia New" panose="020B0604020202020204" pitchFamily="34" charset="-34"/>
                <a:cs typeface="Browallia New" panose="020B0604020202020204" pitchFamily="34" charset="-34"/>
              </a:rPr>
              <a:t>Proceedings of the 2019 CHI Conference on Human Factors in Computing Systems</a:t>
            </a:r>
            <a:r>
              <a:rPr lang="en-US" sz="21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. 2019</a:t>
            </a:r>
            <a:r>
              <a:rPr lang="en-US" dirty="0"/>
              <a:t>.</a:t>
            </a: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endParaRPr lang="en-DE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  <p:pic>
        <p:nvPicPr>
          <p:cNvPr id="7" name="Picture 6" descr="A picture containing text, person&#10;&#10;Description automatically generated">
            <a:extLst>
              <a:ext uri="{FF2B5EF4-FFF2-40B4-BE49-F238E27FC236}">
                <a16:creationId xmlns:a16="http://schemas.microsoft.com/office/drawing/2014/main" id="{94B415BF-6DFF-4815-B3C6-D026A64FC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696" y="1690688"/>
            <a:ext cx="3801005" cy="2934109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8B089C43-B2B0-4035-814A-2F92823506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248" y="4824224"/>
            <a:ext cx="7744906" cy="1352739"/>
          </a:xfrm>
          <a:prstGeom prst="rect">
            <a:avLst/>
          </a:prstGeom>
        </p:spPr>
      </p:pic>
      <p:pic>
        <p:nvPicPr>
          <p:cNvPr id="11" name="Picture 10" descr="A picture containing diagram&#10;&#10;Description automatically generated">
            <a:extLst>
              <a:ext uri="{FF2B5EF4-FFF2-40B4-BE49-F238E27FC236}">
                <a16:creationId xmlns:a16="http://schemas.microsoft.com/office/drawing/2014/main" id="{CDDFDC7B-E1A5-4866-89F4-8F53438CC4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233" y="1686651"/>
            <a:ext cx="2987109" cy="30378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6C20E1F-983D-4D3B-A980-ED80F7825809}"/>
              </a:ext>
            </a:extLst>
          </p:cNvPr>
          <p:cNvSpPr txBox="1"/>
          <p:nvPr/>
        </p:nvSpPr>
        <p:spPr>
          <a:xfrm>
            <a:off x="10267959" y="6091751"/>
            <a:ext cx="15087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Courtesy of Lukas Gehrke</a:t>
            </a:r>
            <a:endParaRPr lang="en-AU" sz="1000" dirty="0"/>
          </a:p>
        </p:txBody>
      </p:sp>
    </p:spTree>
    <p:extLst>
      <p:ext uri="{BB962C8B-B14F-4D97-AF65-F5344CB8AC3E}">
        <p14:creationId xmlns:p14="http://schemas.microsoft.com/office/powerpoint/2010/main" val="343173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Can be Done with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6213" y="1800457"/>
            <a:ext cx="4203745" cy="4692417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r>
              <a:rPr lang="en-US" dirty="0" err="1">
                <a:latin typeface="Univers" panose="020B0503020202020204" pitchFamily="34" charset="0"/>
              </a:rPr>
              <a:t>MoBI</a:t>
            </a:r>
            <a:r>
              <a:rPr lang="en-US" dirty="0">
                <a:latin typeface="Univers" panose="020B0503020202020204" pitchFamily="34" charset="0"/>
              </a:rPr>
              <a:t> in a Box.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r>
              <a:rPr lang="en-US" dirty="0">
                <a:latin typeface="Univers" panose="020B0503020202020204" pitchFamily="34" charset="0"/>
              </a:rPr>
              <a:t>Many low-cost devices do not provide parallel ports, trigger inputs, or other hardware to use for synchronization. For outfitting (say) a classroom of experimental subjects a low-cost solution is often necessary. LSL provides a way to do this.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457200" lvl="1" indent="0">
              <a:buNone/>
            </a:pPr>
            <a:endParaRPr lang="en-DE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  <p:pic>
        <p:nvPicPr>
          <p:cNvPr id="7" name="Picture 6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F269D72E-0F3F-4195-BE25-572C265CCB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617" y="1432710"/>
            <a:ext cx="6463385" cy="48542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016511-D724-46F6-BF09-92D296FFF6BB}"/>
              </a:ext>
            </a:extLst>
          </p:cNvPr>
          <p:cNvSpPr txBox="1"/>
          <p:nvPr/>
        </p:nvSpPr>
        <p:spPr>
          <a:xfrm>
            <a:off x="838200" y="6369763"/>
            <a:ext cx="129875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Courtesy of T. P. Jung</a:t>
            </a:r>
            <a:endParaRPr lang="en-AU" sz="1000" dirty="0"/>
          </a:p>
        </p:txBody>
      </p:sp>
    </p:spTree>
    <p:extLst>
      <p:ext uri="{BB962C8B-B14F-4D97-AF65-F5344CB8AC3E}">
        <p14:creationId xmlns:p14="http://schemas.microsoft.com/office/powerpoint/2010/main" val="8443639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Can be Done with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6213" y="1800457"/>
            <a:ext cx="4203745" cy="469241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Brain-to-Brain Synchrony Tracks Real-World Dynamic Group Interactions in the Classroom.</a:t>
            </a:r>
          </a:p>
          <a:p>
            <a:pPr marL="0" indent="0">
              <a:buNone/>
            </a:pPr>
            <a:r>
              <a:rPr lang="en-US" sz="18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Dikker, Suzanne, et al. "Brain-to-brain synchrony tracks real-world dynamic group interactions in the classroom." </a:t>
            </a:r>
            <a:r>
              <a:rPr lang="en-US" sz="1800" i="1" dirty="0">
                <a:latin typeface="Browallia New" panose="020B0604020202020204" pitchFamily="34" charset="-34"/>
                <a:cs typeface="Browallia New" panose="020B0604020202020204" pitchFamily="34" charset="-34"/>
              </a:rPr>
              <a:t>Current biology</a:t>
            </a:r>
            <a:r>
              <a:rPr lang="en-US" sz="18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 27.9 (2017): 1375-1380.</a:t>
            </a:r>
          </a:p>
          <a:p>
            <a:pPr marL="457200" lvl="1" indent="0">
              <a:buNone/>
            </a:pPr>
            <a:endParaRPr lang="en-US" dirty="0">
              <a:latin typeface="Univers" panose="020B0503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Suzanne Dikker also uses real-time brain-to-brain measures in a number of projects:</a:t>
            </a:r>
          </a:p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 </a:t>
            </a:r>
            <a:r>
              <a:rPr lang="en-US" dirty="0">
                <a:latin typeface="Univers" panose="020B0503020202020204" pitchFamily="34" charset="0"/>
                <a:hlinkClick r:id="rId3"/>
              </a:rPr>
              <a:t>https://www.suzannedikker.net/projects</a:t>
            </a:r>
            <a:endParaRPr lang="en-US" dirty="0">
              <a:latin typeface="Univers" panose="020B0503020202020204" pitchFamily="34" charset="0"/>
            </a:endParaRPr>
          </a:p>
          <a:p>
            <a:pPr marL="0" indent="0">
              <a:buNone/>
            </a:pPr>
            <a:endParaRPr lang="en-DE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016511-D724-46F6-BF09-92D296FFF6BB}"/>
              </a:ext>
            </a:extLst>
          </p:cNvPr>
          <p:cNvSpPr txBox="1"/>
          <p:nvPr/>
        </p:nvSpPr>
        <p:spPr>
          <a:xfrm>
            <a:off x="622041" y="6369763"/>
            <a:ext cx="16097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Courtesy of Suzanne Dikker</a:t>
            </a:r>
            <a:endParaRPr lang="en-AU" sz="1000" dirty="0"/>
          </a:p>
        </p:txBody>
      </p:sp>
      <p:pic>
        <p:nvPicPr>
          <p:cNvPr id="6" name="Picture 5" descr="Diagram, engineering drawing, schematic&#10;&#10;Description automatically generated">
            <a:extLst>
              <a:ext uri="{FF2B5EF4-FFF2-40B4-BE49-F238E27FC236}">
                <a16:creationId xmlns:a16="http://schemas.microsoft.com/office/drawing/2014/main" id="{96A4DF68-6E47-4337-8FA7-974348E5BA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41" y="1690688"/>
            <a:ext cx="6629871" cy="4535866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76C9813-98DF-43DE-9B6A-B03EDF2DFBD3}"/>
              </a:ext>
            </a:extLst>
          </p:cNvPr>
          <p:cNvSpPr txBox="1">
            <a:spLocks/>
          </p:cNvSpPr>
          <p:nvPr/>
        </p:nvSpPr>
        <p:spPr>
          <a:xfrm>
            <a:off x="7366212" y="3887016"/>
            <a:ext cx="4203745" cy="4679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latin typeface="Univers" panose="020B0503020202020204" pitchFamily="34" charset="0"/>
            </a:endParaRPr>
          </a:p>
        </p:txBody>
      </p:sp>
      <p:pic>
        <p:nvPicPr>
          <p:cNvPr id="4" name="Online Media 3" title="MUTUAL BRAINWAVES LAB demo (with score)">
            <a:hlinkClick r:id="" action="ppaction://media"/>
            <a:extLst>
              <a:ext uri="{FF2B5EF4-FFF2-40B4-BE49-F238E27FC236}">
                <a16:creationId xmlns:a16="http://schemas.microsoft.com/office/drawing/2014/main" id="{EDA711F3-F4DC-41B9-B0C4-5AAB49E252E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6"/>
          <a:stretch>
            <a:fillRect/>
          </a:stretch>
        </p:blipFill>
        <p:spPr>
          <a:xfrm>
            <a:off x="612904" y="2255000"/>
            <a:ext cx="6696158" cy="378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934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4BAC70-94B9-41FC-BE47-84025A671DD7}"/>
              </a:ext>
            </a:extLst>
          </p:cNvPr>
          <p:cNvSpPr txBox="1"/>
          <p:nvPr/>
        </p:nvSpPr>
        <p:spPr>
          <a:xfrm>
            <a:off x="1101090" y="2523327"/>
            <a:ext cx="99898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Univers" panose="020B0503020202020204" pitchFamily="34" charset="0"/>
              </a:rPr>
              <a:t>What Is LSL?</a:t>
            </a:r>
            <a:endParaRPr lang="en-DE" sz="6000" dirty="0">
              <a:latin typeface="Univers" panose="020B0503020202020204" pitchFamily="34" charset="0"/>
            </a:endParaRPr>
          </a:p>
        </p:txBody>
      </p:sp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29BF7DF9-AE0A-4485-A1FE-AF17ADC17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79" y="5331315"/>
            <a:ext cx="1410021" cy="127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762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Is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Univers" panose="020B0503020202020204" pitchFamily="34" charset="0"/>
              </a:rPr>
              <a:t>LabStreamingLayer</a:t>
            </a:r>
            <a:r>
              <a:rPr lang="en-US" dirty="0">
                <a:latin typeface="Univers" panose="020B0503020202020204" pitchFamily="34" charset="0"/>
              </a:rPr>
              <a:t> (LSL) is a network protocol and set of programming tools for bio-physiological signal streaming, recording, and synchronization.</a:t>
            </a:r>
          </a:p>
          <a:p>
            <a:endParaRPr lang="en-DE" dirty="0">
              <a:latin typeface="Univers" panose="020B0503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2307EF-3D33-4255-9931-F5A82439D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  <p:pic>
        <p:nvPicPr>
          <p:cNvPr id="7" name="Picture 6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2F12B291-600E-4C1F-82E0-67142F6F8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1965" y="3429000"/>
            <a:ext cx="6708069" cy="33767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D318F6A-414B-4953-AC28-B77FBC6D7EB0}"/>
              </a:ext>
            </a:extLst>
          </p:cNvPr>
          <p:cNvSpPr txBox="1"/>
          <p:nvPr/>
        </p:nvSpPr>
        <p:spPr>
          <a:xfrm>
            <a:off x="7269876" y="6569107"/>
            <a:ext cx="16097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Courtesy of Christian </a:t>
            </a:r>
            <a:r>
              <a:rPr lang="en-US" sz="1000" dirty="0" err="1"/>
              <a:t>Kothe</a:t>
            </a:r>
            <a:endParaRPr lang="en-AU" sz="1000" dirty="0"/>
          </a:p>
        </p:txBody>
      </p:sp>
    </p:spTree>
    <p:extLst>
      <p:ext uri="{BB962C8B-B14F-4D97-AF65-F5344CB8AC3E}">
        <p14:creationId xmlns:p14="http://schemas.microsoft.com/office/powerpoint/2010/main" val="3372037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Is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41837"/>
          </a:xfrm>
        </p:spPr>
        <p:txBody>
          <a:bodyPr/>
          <a:lstStyle/>
          <a:p>
            <a:r>
              <a:rPr lang="en-US" dirty="0">
                <a:latin typeface="Univers" panose="020B0503020202020204" pitchFamily="34" charset="0"/>
              </a:rPr>
              <a:t>LSL was originally authored by Christian </a:t>
            </a:r>
            <a:r>
              <a:rPr lang="en-US" dirty="0" err="1">
                <a:latin typeface="Univers" panose="020B0503020202020204" pitchFamily="34" charset="0"/>
              </a:rPr>
              <a:t>Kothe</a:t>
            </a:r>
            <a:r>
              <a:rPr lang="en-US" dirty="0">
                <a:latin typeface="Univers" panose="020B0503020202020204" pitchFamily="34" charset="0"/>
              </a:rPr>
              <a:t> in 2012 at the Swartz Center for Computational Neuroscience (University of California, San Diego).</a:t>
            </a:r>
          </a:p>
          <a:p>
            <a:endParaRPr lang="en-DE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  <p:pic>
        <p:nvPicPr>
          <p:cNvPr id="7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E65443ED-09F2-45BD-A568-3811DBC422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219" y="3107333"/>
            <a:ext cx="6493164" cy="35688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556C376-9C7D-435C-BE5B-E750CEF95786}"/>
              </a:ext>
            </a:extLst>
          </p:cNvPr>
          <p:cNvSpPr txBox="1"/>
          <p:nvPr/>
        </p:nvSpPr>
        <p:spPr>
          <a:xfrm>
            <a:off x="9254276" y="2934063"/>
            <a:ext cx="1701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Courtesy of Klaus </a:t>
            </a:r>
            <a:r>
              <a:rPr lang="en-US" sz="1000" dirty="0" err="1"/>
              <a:t>Grammann</a:t>
            </a:r>
            <a:endParaRPr lang="en-AU" sz="1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899AA6-F385-48CB-BE2C-7C3722B2F96B}"/>
              </a:ext>
            </a:extLst>
          </p:cNvPr>
          <p:cNvSpPr txBox="1"/>
          <p:nvPr/>
        </p:nvSpPr>
        <p:spPr>
          <a:xfrm>
            <a:off x="838200" y="3107333"/>
            <a:ext cx="3422468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Univers" panose="020B0503020202020204" pitchFamily="34" charset="0"/>
              </a:rPr>
              <a:t>LSL was designed to solve problems associated with Mobile Brain/Body Imaging.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169947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Is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LSL attempts to solve a wide range of problems.</a:t>
            </a:r>
          </a:p>
          <a:p>
            <a:r>
              <a:rPr lang="en-US" dirty="0">
                <a:latin typeface="Univers" panose="020B0503020202020204" pitchFamily="34" charset="0"/>
              </a:rPr>
              <a:t>Format mess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lots of file formats and importer/conversion functions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custom scripts needed to read/write extra files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missing or unreadable meta-data (e.g. channel labels)</a:t>
            </a:r>
          </a:p>
          <a:p>
            <a:r>
              <a:rPr lang="en-US" dirty="0">
                <a:latin typeface="Univers" panose="020B0503020202020204" pitchFamily="34" charset="0"/>
              </a:rPr>
              <a:t>Complex hardware time synchronization ...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a lot of custom hardware and cabling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easy to make mistakes at collection time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lengthy setup</a:t>
            </a:r>
          </a:p>
          <a:p>
            <a:r>
              <a:rPr lang="en-US" dirty="0">
                <a:latin typeface="Univers" panose="020B0503020202020204" pitchFamily="34" charset="0"/>
              </a:rPr>
              <a:t>... or brittle and wacky post-hoc synchronization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e.g. compare file times for different simultaneous recordings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find and match peaks in different signals</a:t>
            </a: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993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Is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Univers" panose="020B0503020202020204" pitchFamily="34" charset="0"/>
              </a:rPr>
              <a:t>Error prone data collection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chance of failure increases with the number of devices, computers, programs and data files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should be able to reconnect or hot-swap during experiment</a:t>
            </a:r>
          </a:p>
          <a:p>
            <a:r>
              <a:rPr lang="en-US" dirty="0">
                <a:latin typeface="Univers" panose="020B0503020202020204" pitchFamily="34" charset="0"/>
              </a:rPr>
              <a:t>No unified tools for recording,  viewing, etc.</a:t>
            </a:r>
          </a:p>
          <a:p>
            <a:r>
              <a:rPr lang="en-US" dirty="0">
                <a:latin typeface="Univers" panose="020B0503020202020204" pitchFamily="34" charset="0"/>
              </a:rPr>
              <a:t>Every vendor has a different API (or none)</a:t>
            </a:r>
          </a:p>
          <a:p>
            <a:r>
              <a:rPr lang="en-US" dirty="0">
                <a:latin typeface="Univers" panose="020B0503020202020204" pitchFamily="34" charset="0"/>
              </a:rPr>
              <a:t>Not very easy to get data out of most hardware</a:t>
            </a: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181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Is LSL?</a:t>
            </a:r>
            <a:endParaRPr lang="en-DE" dirty="0"/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AD56D644-87F6-408E-9D82-543FD343A4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962" y="1825625"/>
            <a:ext cx="7868075" cy="4351338"/>
          </a:xfrm>
        </p:spPr>
      </p:pic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D3845CC-7B82-4A5E-B276-9EA6D3C7D1B3}"/>
              </a:ext>
            </a:extLst>
          </p:cNvPr>
          <p:cNvSpPr txBox="1"/>
          <p:nvPr/>
        </p:nvSpPr>
        <p:spPr>
          <a:xfrm>
            <a:off x="8476984" y="6176963"/>
            <a:ext cx="16097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Courtesy of Christian </a:t>
            </a:r>
            <a:r>
              <a:rPr lang="en-US" sz="1000" dirty="0" err="1"/>
              <a:t>Kothe</a:t>
            </a:r>
            <a:endParaRPr lang="en-AU" sz="1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64F071-6FF8-4921-B153-9FD4D2C77307}"/>
              </a:ext>
            </a:extLst>
          </p:cNvPr>
          <p:cNvSpPr/>
          <p:nvPr/>
        </p:nvSpPr>
        <p:spPr>
          <a:xfrm>
            <a:off x="5898776" y="3361765"/>
            <a:ext cx="510989" cy="3675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67B30F9-325D-42DF-B7E2-887CCB6804B1}"/>
              </a:ext>
            </a:extLst>
          </p:cNvPr>
          <p:cNvSpPr/>
          <p:nvPr/>
        </p:nvSpPr>
        <p:spPr>
          <a:xfrm>
            <a:off x="5576047" y="3729318"/>
            <a:ext cx="1219200" cy="2958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39B3A1-16A1-482E-BEFF-F1A91BCB3ED4}"/>
              </a:ext>
            </a:extLst>
          </p:cNvPr>
          <p:cNvSpPr/>
          <p:nvPr/>
        </p:nvSpPr>
        <p:spPr>
          <a:xfrm>
            <a:off x="5665694" y="4061012"/>
            <a:ext cx="896471" cy="2958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DAE9A5-FE29-4780-930F-C3543AAA3312}"/>
              </a:ext>
            </a:extLst>
          </p:cNvPr>
          <p:cNvSpPr txBox="1"/>
          <p:nvPr/>
        </p:nvSpPr>
        <p:spPr>
          <a:xfrm>
            <a:off x="5828035" y="3615625"/>
            <a:ext cx="8242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Univers" panose="020B0503020202020204" pitchFamily="34" charset="0"/>
              </a:rPr>
              <a:t>LSL</a:t>
            </a:r>
            <a:endParaRPr lang="en-AU" sz="2800" dirty="0">
              <a:latin typeface="Univers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7467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80A9-3352-49BD-8B13-67E56556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7310" cy="1325563"/>
          </a:xfrm>
        </p:spPr>
        <p:txBody>
          <a:bodyPr/>
          <a:lstStyle/>
          <a:p>
            <a:r>
              <a:rPr lang="en-US" dirty="0"/>
              <a:t>What Is LSL?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A472-BE32-4274-AC6A-90CA53C6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Univers" panose="020B0503020202020204" pitchFamily="34" charset="0"/>
              </a:rPr>
              <a:t>LSL has an associated data file format called the </a:t>
            </a:r>
            <a:r>
              <a:rPr lang="en-US" dirty="0" err="1">
                <a:latin typeface="Univers" panose="020B0503020202020204" pitchFamily="34" charset="0"/>
              </a:rPr>
              <a:t>eXtensible</a:t>
            </a:r>
            <a:r>
              <a:rPr lang="en-US" dirty="0">
                <a:latin typeface="Univers" panose="020B0503020202020204" pitchFamily="34" charset="0"/>
              </a:rPr>
              <a:t> Data Format (XDF).</a:t>
            </a:r>
          </a:p>
          <a:p>
            <a:r>
              <a:rPr lang="en-US" dirty="0">
                <a:latin typeface="Univers" panose="020B0503020202020204" pitchFamily="34" charset="0"/>
              </a:rPr>
              <a:t>Some features of XDF: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All data streams (including Markers) are stored in a single file.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All meta-data is stored as XML  in the same file together with the data.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All information necessary for synchronizing the data is stored in the same file together with the data and the meta-data.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There are XDF readers in </a:t>
            </a:r>
            <a:r>
              <a:rPr lang="en-US" dirty="0" err="1">
                <a:latin typeface="Univers" panose="020B0503020202020204" pitchFamily="34" charset="0"/>
              </a:rPr>
              <a:t>Matlab</a:t>
            </a:r>
            <a:r>
              <a:rPr lang="en-US" dirty="0">
                <a:latin typeface="Univers" panose="020B0503020202020204" pitchFamily="34" charset="0"/>
              </a:rPr>
              <a:t> (and EEGLAB), Python, and Julia.</a:t>
            </a:r>
          </a:p>
          <a:p>
            <a:pPr lvl="1"/>
            <a:r>
              <a:rPr lang="en-US" dirty="0">
                <a:latin typeface="Univers" panose="020B0503020202020204" pitchFamily="34" charset="0"/>
              </a:rPr>
              <a:t>Load settings are quite flexible, but 99% of the time, default settings will provide you with everything you need (analysis scripts are highly re-usable).</a:t>
            </a:r>
          </a:p>
          <a:p>
            <a:pPr lvl="1"/>
            <a:endParaRPr lang="en-US" dirty="0">
              <a:latin typeface="Univers" panose="020B0503020202020204" pitchFamily="34" charset="0"/>
            </a:endParaRPr>
          </a:p>
        </p:txBody>
      </p:sp>
      <p:pic>
        <p:nvPicPr>
          <p:cNvPr id="5" name="Picture 4" descr="A picture containing text, sign, outdoor, close&#10;&#10;Description automatically generated">
            <a:extLst>
              <a:ext uri="{FF2B5EF4-FFF2-40B4-BE49-F238E27FC236}">
                <a16:creationId xmlns:a16="http://schemas.microsoft.com/office/drawing/2014/main" id="{47842863-62C2-468D-BC9B-637CD060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10" y="365125"/>
            <a:ext cx="144399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8374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10284</TotalTime>
  <Words>1155</Words>
  <Application>Microsoft Office PowerPoint</Application>
  <PresentationFormat>Widescreen</PresentationFormat>
  <Paragraphs>125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Browallia New</vt:lpstr>
      <vt:lpstr>Calibri</vt:lpstr>
      <vt:lpstr>Calibri Light</vt:lpstr>
      <vt:lpstr>Univers</vt:lpstr>
      <vt:lpstr>Office Theme</vt:lpstr>
      <vt:lpstr>PowerPoint Presentation</vt:lpstr>
      <vt:lpstr>Preamble</vt:lpstr>
      <vt:lpstr>PowerPoint Presentation</vt:lpstr>
      <vt:lpstr>What Is LSL?</vt:lpstr>
      <vt:lpstr>What Is LSL?</vt:lpstr>
      <vt:lpstr>What Is LSL?</vt:lpstr>
      <vt:lpstr>What Is LSL?</vt:lpstr>
      <vt:lpstr>What Is LSL?</vt:lpstr>
      <vt:lpstr>What Is LSL?</vt:lpstr>
      <vt:lpstr>What Is LSL?</vt:lpstr>
      <vt:lpstr>What Is LSL?</vt:lpstr>
      <vt:lpstr>What Is LSL?</vt:lpstr>
      <vt:lpstr>PowerPoint Presentation</vt:lpstr>
      <vt:lpstr>Where Can I Get LSL?</vt:lpstr>
      <vt:lpstr>Where Can I Get LSL?</vt:lpstr>
      <vt:lpstr>Where Can I Get LSL?</vt:lpstr>
      <vt:lpstr>PowerPoint Presentation</vt:lpstr>
      <vt:lpstr>What Can be Done with LSL?</vt:lpstr>
      <vt:lpstr>What Can be Done with LSL?</vt:lpstr>
      <vt:lpstr>What Can be Done with LSL?</vt:lpstr>
      <vt:lpstr>What Can be Done with LSL?</vt:lpstr>
      <vt:lpstr>What Can be Done with LSL?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Medine</dc:creator>
  <cp:lastModifiedBy>David Medine</cp:lastModifiedBy>
  <cp:revision>36</cp:revision>
  <dcterms:created xsi:type="dcterms:W3CDTF">2021-06-07T04:22:12Z</dcterms:created>
  <dcterms:modified xsi:type="dcterms:W3CDTF">2021-10-20T05:05:12Z</dcterms:modified>
</cp:coreProperties>
</file>

<file path=docProps/thumbnail.jpeg>
</file>